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theme/theme11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2.xml" ContentType="application/vnd.openxmlformats-officedocument.theme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slideLayouts/slideLayout27.xml" ContentType="application/vnd.openxmlformats-officedocument.presentationml.slideLayout+xml"/>
  <Override PartName="/ppt/theme/theme14.xml" ContentType="application/vnd.openxmlformats-officedocument.theme+xml"/>
  <Override PartName="/ppt/slideLayouts/slideLayout28.xml" ContentType="application/vnd.openxmlformats-officedocument.presentationml.slideLayout+xml"/>
  <Override PartName="/ppt/theme/theme15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7" r:id="rId4"/>
    <p:sldMasterId id="2147483673" r:id="rId5"/>
    <p:sldMasterId id="2147483675" r:id="rId6"/>
    <p:sldMasterId id="2147483677" r:id="rId7"/>
    <p:sldMasterId id="2147483679" r:id="rId8"/>
    <p:sldMasterId id="2147483684" r:id="rId9"/>
    <p:sldMasterId id="2147483686" r:id="rId10"/>
    <p:sldMasterId id="2147483688" r:id="rId11"/>
    <p:sldMasterId id="2147483690" r:id="rId12"/>
    <p:sldMasterId id="2147483696" r:id="rId13"/>
    <p:sldMasterId id="2147483698" r:id="rId14"/>
    <p:sldMasterId id="2147483700" r:id="rId15"/>
    <p:sldMasterId id="2147483704" r:id="rId16"/>
  </p:sldMasterIdLst>
  <p:notesMasterIdLst>
    <p:notesMasterId r:id="rId23"/>
  </p:notesMasterIdLst>
  <p:sldIdLst>
    <p:sldId id="256" r:id="rId17"/>
    <p:sldId id="1589" r:id="rId18"/>
    <p:sldId id="1590" r:id="rId19"/>
    <p:sldId id="1591" r:id="rId20"/>
    <p:sldId id="1592" r:id="rId21"/>
    <p:sldId id="1593" r:id="rId2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06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D52E0-66DC-47BF-89F1-1FFA1BBF1209}" type="datetimeFigureOut">
              <a:rPr lang="es-MX" smtClean="0"/>
              <a:t>22/06/2021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624BE-78ED-4571-897C-11AAADB6D07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484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06/2021 del 30 de junio de 2021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2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5754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06/2021 del 30 de junio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70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230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523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06/2021 del 30 de junio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1910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06/2021 del 30 de junio de 2021 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49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06/2021 del 30 de junio de 2021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579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6691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06/2021 del 30 de junio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871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5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191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95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06/2021 del 30 de junio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551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06/2021 del 30 de junio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760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06/2021 del 30 de junio de 2021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580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6816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41659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06/2021 del 30 de junio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4464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8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901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18984" y="1072120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64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EF19490-00FA-4438-B7F5-86DA6A728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6" y="28511"/>
            <a:ext cx="6742300" cy="48934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BC409D0-3F46-4115-96BE-7D475D174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47210"/>
            <a:ext cx="337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06/2021 del 30 de junio de 2021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1531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06/2021 del 30 de junio de 2021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07360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s-MX"/>
              <a:t>Sesión Ordinaria 06/2021 del 30 de junio de 2021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65233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s-MX"/>
              <a:t>Sesión Ordinaria 06/2021 del 30 de junio de 2021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37785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5"/>
          <p:cNvSpPr>
            <a:spLocks noGrp="1"/>
          </p:cNvSpPr>
          <p:nvPr>
            <p:ph type="body" sz="quarter" idx="13"/>
          </p:nvPr>
        </p:nvSpPr>
        <p:spPr>
          <a:xfrm>
            <a:off x="1338349" y="114301"/>
            <a:ext cx="6683433" cy="33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457189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377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566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754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/>
          </p:nvPr>
        </p:nvSpPr>
        <p:spPr>
          <a:xfrm>
            <a:off x="241300" y="787400"/>
            <a:ext cx="8636000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266701" y="1384300"/>
            <a:ext cx="8648700" cy="494030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  <a:lvl2pPr marL="685783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2pPr>
            <a:lvl3pPr marL="1142971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3pPr>
            <a:lvl4pPr marL="1600160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4pPr>
            <a:lvl5pPr marL="2057349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8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900"/>
            <a:ext cx="4549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80B2590F-B4BA-461D-B92A-63CE21F34F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2203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045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4143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06/2021 del 30 de junio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71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06/2021 del 30 de junio de 2021 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2497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06/2021 del 30 de junio de 2021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0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31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.png"/><Relationship Id="rId5" Type="http://schemas.openxmlformats.org/officeDocument/2006/relationships/theme" Target="../theme/theme16.xml"/><Relationship Id="rId4" Type="http://schemas.openxmlformats.org/officeDocument/2006/relationships/slideLayout" Target="../slideLayouts/slideLayout3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06/2021 del 30 de junio de 2021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53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3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6064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06/2021 del 30 de junio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9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06/2021 del 30 de junio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44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70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533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0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7556" y="646740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Marcador de título 2">
            <a:extLst>
              <a:ext uri="{FF2B5EF4-FFF2-40B4-BE49-F238E27FC236}">
                <a16:creationId xmlns:a16="http://schemas.microsoft.com/office/drawing/2014/main" id="{C8B24DD2-A40F-4555-B179-9ADD087B4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5" y="33030"/>
            <a:ext cx="6742300" cy="489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CF62CB-A637-4EA1-80A7-18989DCDB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9644" y="1139836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97179F-E906-424E-BAE7-14CA011D90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7969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06/2021 del 30 de junio de 2021 </a:t>
            </a:r>
          </a:p>
        </p:txBody>
      </p:sp>
    </p:spTree>
    <p:extLst>
      <p:ext uri="{BB962C8B-B14F-4D97-AF65-F5344CB8AC3E}">
        <p14:creationId xmlns:p14="http://schemas.microsoft.com/office/powerpoint/2010/main" val="287846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47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02" r:id="rId2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6367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06/2021 del 30 de junio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56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06/2021 del 30 de junio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1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50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2852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06/2021 del 30 de junio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7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06/2021 del 30 de junio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58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9832" y="2824741"/>
            <a:ext cx="6048211" cy="1470025"/>
          </a:xfrm>
        </p:spPr>
        <p:txBody>
          <a:bodyPr/>
          <a:lstStyle/>
          <a:p>
            <a:pPr algn="r"/>
            <a:r>
              <a:rPr lang="es-MX" sz="3600" dirty="0"/>
              <a:t>Reserva Técnica del IPEJAL a corte de Mayo 2021</a:t>
            </a:r>
            <a:br>
              <a:rPr lang="es-MX" sz="3600" dirty="0"/>
            </a:br>
            <a:endParaRPr lang="es-MX" sz="3600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05D64FA-A4A6-4EA0-A2AB-992C9B791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06/2021 del 30 de junio de 2021 </a:t>
            </a:r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858240D-8354-42CE-BBF0-BBA3AC986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976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DED0498F-67DA-43F0-A5CD-049EB3046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60813" y="6468126"/>
            <a:ext cx="3422374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Sesión Ordinaria 06/2021 del 30 de junio de 2021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84367D4-0BB7-48FE-B3C9-0E8A55676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53119"/>
            <a:ext cx="21336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5E58AE-96D2-45FC-96FE-2B21174429C3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MX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Título 3">
            <a:extLst>
              <a:ext uri="{FF2B5EF4-FFF2-40B4-BE49-F238E27FC236}">
                <a16:creationId xmlns:a16="http://schemas.microsoft.com/office/drawing/2014/main" id="{75E6B4D3-B53E-4F18-947B-D98D0A2C6D01}"/>
              </a:ext>
            </a:extLst>
          </p:cNvPr>
          <p:cNvSpPr txBox="1">
            <a:spLocks/>
          </p:cNvSpPr>
          <p:nvPr/>
        </p:nvSpPr>
        <p:spPr>
          <a:xfrm>
            <a:off x="1697366" y="41763"/>
            <a:ext cx="6742300" cy="489346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3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j-ea"/>
                <a:cs typeface="+mj-cs"/>
              </a:rPr>
              <a:t>Reserva Técnica 2012 – Mayo 2021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3B450869-A02B-45AA-9DE3-B328FC7D76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5581" y="3163511"/>
            <a:ext cx="4852837" cy="314580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EDD32841-A04F-4D14-A1B2-09AF5E44DB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21" y="989763"/>
            <a:ext cx="9033604" cy="1715093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025B157C-1FF5-44D8-9A41-EFD6AFC35D44}"/>
              </a:ext>
            </a:extLst>
          </p:cNvPr>
          <p:cNvSpPr txBox="1"/>
          <p:nvPr/>
        </p:nvSpPr>
        <p:spPr>
          <a:xfrm>
            <a:off x="395536" y="2731499"/>
            <a:ext cx="4536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*Información tomada del Estado de Situación Financiera a Mayo de 2021.</a:t>
            </a:r>
          </a:p>
        </p:txBody>
      </p:sp>
      <p:sp>
        <p:nvSpPr>
          <p:cNvPr id="18" name="Cerrar llave 17">
            <a:extLst>
              <a:ext uri="{FF2B5EF4-FFF2-40B4-BE49-F238E27FC236}">
                <a16:creationId xmlns:a16="http://schemas.microsoft.com/office/drawing/2014/main" id="{92BD76BC-5B25-4870-935F-3E6DFC3C368C}"/>
              </a:ext>
            </a:extLst>
          </p:cNvPr>
          <p:cNvSpPr/>
          <p:nvPr/>
        </p:nvSpPr>
        <p:spPr>
          <a:xfrm>
            <a:off x="6979074" y="3501008"/>
            <a:ext cx="504056" cy="2304256"/>
          </a:xfrm>
          <a:prstGeom prst="rightBrace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B09E221D-F848-4BED-A641-ABE7BF5FA298}"/>
              </a:ext>
            </a:extLst>
          </p:cNvPr>
          <p:cNvSpPr txBox="1"/>
          <p:nvPr/>
        </p:nvSpPr>
        <p:spPr>
          <a:xfrm>
            <a:off x="7454350" y="4089504"/>
            <a:ext cx="13120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Calibri" panose="020F0502020204030204" pitchFamily="34" charset="0"/>
                <a:cs typeface="Calibri" panose="020F0502020204030204" pitchFamily="34" charset="0"/>
              </a:rPr>
              <a:t>Porcentaje correspondiente a cada componente de la reserva técnica anualmente.</a:t>
            </a:r>
          </a:p>
        </p:txBody>
      </p:sp>
    </p:spTree>
    <p:extLst>
      <p:ext uri="{BB962C8B-B14F-4D97-AF65-F5344CB8AC3E}">
        <p14:creationId xmlns:p14="http://schemas.microsoft.com/office/powerpoint/2010/main" val="536529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FA873D-E0E8-41F3-A9CD-8549A82DC5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C30D2FA-A2EA-4EBA-B0F6-E9EC9BB0A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dirty="0"/>
              <a:t>Comparativo Reserva Técnica Febrero – Mayo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52849A-42B4-4F17-BC09-1C068221F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79109"/>
            <a:ext cx="3371850" cy="365125"/>
          </a:xfrm>
        </p:spPr>
        <p:txBody>
          <a:bodyPr/>
          <a:lstStyle/>
          <a:p>
            <a:r>
              <a:rPr lang="es-MX" sz="900" dirty="0"/>
              <a:t>Sesión Ordinaria 06/2021 del 30 de junio de 2021 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59B0214-244D-49BB-AB7F-A5FC893EE3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0" y="691552"/>
            <a:ext cx="6120676" cy="180134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2CA93E3-C01B-467A-9EAA-9A1CC7B891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0" y="2492896"/>
            <a:ext cx="6048676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963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FA873D-E0E8-41F3-A9CD-8549A82DC5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C30D2FA-A2EA-4EBA-B0F6-E9EC9BB0A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dirty="0"/>
              <a:t>Comparativo Reserva Técnica 2020 vs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52849A-42B4-4F17-BC09-1C068221F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89742"/>
            <a:ext cx="3371850" cy="365125"/>
          </a:xfrm>
        </p:spPr>
        <p:txBody>
          <a:bodyPr/>
          <a:lstStyle/>
          <a:p>
            <a:r>
              <a:rPr lang="es-MX" sz="900"/>
              <a:t>Sesión Ordinaria 06/2021 del 30 de junio de 2021 </a:t>
            </a:r>
            <a:endParaRPr lang="es-MX" sz="900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F53105D-F80F-42BA-A002-705C0E6CF9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840" y="1450676"/>
            <a:ext cx="6462320" cy="3956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457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7A89003-3024-4738-BCC7-0A2DA64A9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6422911-3594-40FB-BD37-0CD664231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Comparativo Reserva Técnica Abril – Mayo 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3DFE74-0BFB-4F3D-9038-9EFA1FE6F4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79109"/>
            <a:ext cx="3371850" cy="365125"/>
          </a:xfrm>
        </p:spPr>
        <p:txBody>
          <a:bodyPr/>
          <a:lstStyle/>
          <a:p>
            <a:r>
              <a:rPr lang="es-MX" sz="900"/>
              <a:t>Sesión Ordinaria 06/2021 del 30 de junio de 2021 </a:t>
            </a:r>
            <a:endParaRPr lang="es-MX" sz="9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B27AFD3-3156-498F-8F17-590C8CF992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24" y="765623"/>
            <a:ext cx="8623952" cy="546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77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C7E12EF-774F-4860-AEEA-C9F6CB0550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2CC549D2-2514-4E79-A580-D56BEDA2F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1600" dirty="0">
                <a:latin typeface="+mn-lt"/>
                <a:cs typeface="Calibri" panose="020F0502020204030204" pitchFamily="34" charset="0"/>
              </a:rPr>
              <a:t>Explicación de puntos por componente </a:t>
            </a:r>
            <a:r>
              <a:rPr lang="es-MX" sz="1600" dirty="0" err="1">
                <a:latin typeface="+mn-lt"/>
                <a:cs typeface="Calibri" panose="020F0502020204030204" pitchFamily="34" charset="0"/>
              </a:rPr>
              <a:t>RT</a:t>
            </a:r>
            <a:r>
              <a:rPr lang="es-MX" sz="1600" dirty="0">
                <a:latin typeface="+mn-lt"/>
                <a:cs typeface="Calibri" panose="020F0502020204030204" pitchFamily="34" charset="0"/>
              </a:rPr>
              <a:t> Abril – Mayo 2021.</a:t>
            </a:r>
            <a:endParaRPr lang="es-MX" sz="1600" dirty="0">
              <a:latin typeface="+mn-lt"/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A4E1DA-EE9B-4B54-ADED-20D27C84F4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79109"/>
            <a:ext cx="3371850" cy="365125"/>
          </a:xfrm>
        </p:spPr>
        <p:txBody>
          <a:bodyPr/>
          <a:lstStyle/>
          <a:p>
            <a:r>
              <a:rPr lang="es-MX" sz="900" dirty="0"/>
              <a:t>Sesión Ordinaria 06/2021 del 30 de junio de 2021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7542199-EFE6-431F-B3DF-A2BBA9F13FFF}"/>
              </a:ext>
            </a:extLst>
          </p:cNvPr>
          <p:cNvSpPr txBox="1"/>
          <p:nvPr/>
        </p:nvSpPr>
        <p:spPr>
          <a:xfrm>
            <a:off x="230461" y="689439"/>
            <a:ext cx="8640960" cy="5160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200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   </a:t>
            </a:r>
            <a:r>
              <a:rPr lang="es-MX" sz="1200" b="1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Inversiones en Mercados Financieros</a:t>
            </a:r>
            <a:endParaRPr lang="es-MX" sz="1200" dirty="0"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1:</a:t>
            </a:r>
            <a:r>
              <a:rPr lang="es-MX" sz="1200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incremento a corto plazo es de 75.6 millones de pesos, y se debe principalmente a la captación y recuperación de capital, así como también a una estrategia de inversión.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2:</a:t>
            </a:r>
            <a:r>
              <a:rPr lang="es-MX" sz="1200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incremento en títulos y valores es de 15.3 millones de pesos, y se debe principalmente a la captación y recuperación de capital, así como también a una estrategia de inversión. 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200" b="1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Cartera de Préstamos</a:t>
            </a:r>
            <a:endParaRPr lang="es-MX" sz="1200" dirty="0"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5:</a:t>
            </a:r>
            <a:r>
              <a:rPr lang="es-MX" sz="1200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incremento de los 229.2 millones de pesos, se debe a un mayor otorgamiento de préstamos a corto plazo, entre  los afiliados y pensionados  que comprenden la población del IPEJAL.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6:</a:t>
            </a:r>
            <a:r>
              <a:rPr lang="es-MX" sz="1200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El decremento de los -25.06 millones de pesos, se debe a la diferencia entre los créditos otorgados y los pagados, tanto de hipotecarios como prendarios por parte de los afiliados y pensionados (colocación de préstamos), el decremento significa que han sido mayores los créditos pagados o abonados, que los otorgados.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8: </a:t>
            </a:r>
            <a:r>
              <a:rPr lang="es-MX" sz="1200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incremento de los $238,731 pesos se da por una diferencia entre una dación de pago y una venta de bienes inmuebles.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200" b="1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Bienes Inmuebles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11:</a:t>
            </a:r>
            <a:r>
              <a:rPr lang="es-MX" sz="1200" b="1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200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decremento en viviendas se debe a un ajuste en la depreciación de las viviendas por -2.25 millones de pesos.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200" b="1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Cuentas por Cobrar</a:t>
            </a:r>
            <a:endParaRPr lang="es-MX" sz="1200" dirty="0"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15</a:t>
            </a:r>
            <a:r>
              <a:rPr lang="es-MX" sz="1200" b="1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MX" sz="1200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incremento de los 2.48 millones de pesos, se da principalmente por el atraso en el pago de adeudos por arrendamiento gravado (renta de edificios y locales).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Punto 16:</a:t>
            </a:r>
            <a:r>
              <a:rPr lang="es-MX" sz="1200" b="1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200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sz="1200" dirty="0">
                <a:latin typeface="Gill Sans MT" panose="020B0502020104020203" pitchFamily="34" charset="0"/>
              </a:rPr>
              <a:t>decremento de los -28.3 millones de pesos, se da principalmente por el rubro de deudores por aportaciones y retenciones, esto con las dependencias afiliadas al IPEJAL, lo que significa en relación inversa, el cumplimiento de pago o recuperación del adeudo de las </a:t>
            </a:r>
            <a:r>
              <a:rPr lang="es-MX" sz="1200" dirty="0"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dependencias.</a:t>
            </a:r>
            <a:endParaRPr lang="es-MX" sz="1200" u="none" strike="noStrike" dirty="0"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8135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8_plantilla ipejal 2019">
  <a:themeElements>
    <a:clrScheme name="Personalizado 4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73</TotalTime>
  <Words>454</Words>
  <Application>Microsoft Office PowerPoint</Application>
  <PresentationFormat>Presentación en pantalla 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16</vt:i4>
      </vt:variant>
      <vt:variant>
        <vt:lpstr>Títulos de diapositiva</vt:lpstr>
      </vt:variant>
      <vt:variant>
        <vt:i4>6</vt:i4>
      </vt:variant>
    </vt:vector>
  </HeadingPairs>
  <TitlesOfParts>
    <vt:vector size="28" baseType="lpstr">
      <vt:lpstr>Arial</vt:lpstr>
      <vt:lpstr>Calibri</vt:lpstr>
      <vt:lpstr>Candara</vt:lpstr>
      <vt:lpstr>Century Gothic</vt:lpstr>
      <vt:lpstr>Gill Sans MT</vt:lpstr>
      <vt:lpstr>Wingdings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8_plantilla ipejal 2019</vt:lpstr>
      <vt:lpstr>Reserva Técnica del IPEJAL a corte de Mayo 2021 </vt:lpstr>
      <vt:lpstr>Presentación de PowerPoint</vt:lpstr>
      <vt:lpstr>Comparativo Reserva Técnica Febrero – Mayo 2021</vt:lpstr>
      <vt:lpstr>Comparativo Reserva Técnica 2020 vs 2021</vt:lpstr>
      <vt:lpstr>Comparativo Reserva Técnica Abril – Mayo  2021</vt:lpstr>
      <vt:lpstr>Explicación de puntos por componente RT Abril – Mayo 2021.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Reserva Técnica del IPEJAL a corte de Julio de 2020</dc:title>
  <dc:creator>Gonzalez Martinez, Maria del Carmen</dc:creator>
  <cp:lastModifiedBy>Gonzalez Martinez, Maria del Carmen</cp:lastModifiedBy>
  <cp:revision>16</cp:revision>
  <dcterms:created xsi:type="dcterms:W3CDTF">2020-08-22T03:26:06Z</dcterms:created>
  <dcterms:modified xsi:type="dcterms:W3CDTF">2021-06-22T19:18:09Z</dcterms:modified>
</cp:coreProperties>
</file>